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95" r:id="rId4"/>
    <p:sldId id="258" r:id="rId5"/>
    <p:sldId id="276" r:id="rId6"/>
    <p:sldId id="296" r:id="rId7"/>
    <p:sldId id="273" r:id="rId8"/>
    <p:sldId id="274" r:id="rId9"/>
    <p:sldId id="297" r:id="rId10"/>
    <p:sldId id="259" r:id="rId11"/>
    <p:sldId id="277" r:id="rId12"/>
    <p:sldId id="278" r:id="rId13"/>
    <p:sldId id="272" r:id="rId14"/>
    <p:sldId id="260" r:id="rId15"/>
    <p:sldId id="283" r:id="rId16"/>
    <p:sldId id="298" r:id="rId17"/>
    <p:sldId id="299" r:id="rId18"/>
    <p:sldId id="294" r:id="rId19"/>
  </p:sldIdLst>
  <p:sldSz cx="12192000" cy="6858000"/>
  <p:notesSz cx="7104063" cy="10234613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微软雅黑" panose="020B0503020204020204" pitchFamily="34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A"/>
    <a:srgbClr val="0B2430"/>
    <a:srgbClr val="41719C"/>
    <a:srgbClr val="55880E"/>
    <a:srgbClr val="619413"/>
    <a:srgbClr val="72A616"/>
    <a:srgbClr val="FCFCFA"/>
    <a:srgbClr val="FEFEFC"/>
    <a:srgbClr val="CEC9C7"/>
    <a:srgbClr val="A18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009" autoAdjust="0"/>
  </p:normalViewPr>
  <p:slideViewPr>
    <p:cSldViewPr snapToGrid="0">
      <p:cViewPr varScale="1">
        <p:scale>
          <a:sx n="80" d="100"/>
          <a:sy n="80" d="100"/>
        </p:scale>
        <p:origin x="7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>
            <a:off x="635635" y="375285"/>
            <a:ext cx="594360" cy="594360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>
            <a:off x="887730" y="374015"/>
            <a:ext cx="594360" cy="594360"/>
          </a:xfrm>
          <a:prstGeom prst="triangl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 userDrawn="1"/>
        </p:nvSpPr>
        <p:spPr>
          <a:xfrm>
            <a:off x="887095" y="626110"/>
            <a:ext cx="342265" cy="34353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94C0072-DF53-4E6F-995A-C346827FC413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500326" y="1838662"/>
            <a:ext cx="8957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0B2430"/>
                </a:solidFill>
                <a:latin typeface="迷你简习字" panose="020B0602010101010101" charset="-122"/>
                <a:ea typeface="迷你简习字" panose="020B0602010101010101" charset="-122"/>
              </a:rPr>
              <a:t>Python</a:t>
            </a:r>
            <a:r>
              <a:rPr lang="zh-CN" altLang="en-US" sz="4400" dirty="0">
                <a:solidFill>
                  <a:srgbClr val="0B2430"/>
                </a:solidFill>
                <a:latin typeface="迷你简习字" panose="020B0602010101010101" charset="-122"/>
                <a:ea typeface="迷你简习字" panose="020B0602010101010101" charset="-122"/>
              </a:rPr>
              <a:t>爬虫实现暴力破解网站密码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2701"/>
          <a:stretch>
            <a:fillRect/>
          </a:stretch>
        </p:blipFill>
        <p:spPr>
          <a:xfrm flipH="1">
            <a:off x="-32385" y="3301365"/>
            <a:ext cx="4950460" cy="3606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7CBD4C-DC16-4698-A6CA-5C5ADE34CBD7}"/>
              </a:ext>
            </a:extLst>
          </p:cNvPr>
          <p:cNvSpPr txBox="1"/>
          <p:nvPr/>
        </p:nvSpPr>
        <p:spPr>
          <a:xfrm>
            <a:off x="5200095" y="2839700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第五小组</a:t>
            </a:r>
            <a:endParaRPr lang="en-US" altLang="zh-CN" dirty="0"/>
          </a:p>
          <a:p>
            <a:r>
              <a:rPr lang="zh-CN" altLang="en-US" dirty="0"/>
              <a:t>组长：赵梦山</a:t>
            </a:r>
            <a:endParaRPr lang="en-US" altLang="zh-CN" dirty="0"/>
          </a:p>
          <a:p>
            <a:r>
              <a:rPr lang="zh-CN" altLang="en-US" dirty="0"/>
              <a:t>组员：李雁达 李雨露</a:t>
            </a:r>
            <a:endParaRPr lang="en-US" altLang="zh-CN" dirty="0"/>
          </a:p>
          <a:p>
            <a:r>
              <a:rPr lang="en-US" altLang="zh-CN" dirty="0"/>
              <a:t>              </a:t>
            </a:r>
            <a:r>
              <a:rPr lang="zh-CN" altLang="en-US" dirty="0"/>
              <a:t>刘思赉 蒲</a:t>
            </a:r>
            <a:r>
              <a:rPr lang="zh-CN" altLang="en-US"/>
              <a:t>君瑶 </a:t>
            </a:r>
            <a:endParaRPr lang="en-US" altLang="zh-CN" dirty="0"/>
          </a:p>
          <a:p>
            <a:r>
              <a:rPr lang="en-US" altLang="zh-CN" dirty="0"/>
              <a:t>              </a:t>
            </a:r>
            <a:r>
              <a:rPr lang="zh-CN" altLang="en-US" dirty="0"/>
              <a:t>刘伟 刘志鹏 安然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66620"/>
            <a:ext cx="4182745" cy="1539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751965" y="2572385"/>
            <a:ext cx="2173605" cy="6559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第二部分</a:t>
            </a:r>
          </a:p>
        </p:txBody>
      </p:sp>
      <p:sp>
        <p:nvSpPr>
          <p:cNvPr id="7" name="TextBox 24"/>
          <p:cNvSpPr txBox="1"/>
          <p:nvPr/>
        </p:nvSpPr>
        <p:spPr>
          <a:xfrm>
            <a:off x="4888230" y="2761615"/>
            <a:ext cx="195516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已知学号求密码</a:t>
            </a:r>
          </a:p>
        </p:txBody>
      </p:sp>
      <p:sp>
        <p:nvSpPr>
          <p:cNvPr id="8" name="TextBox 25"/>
          <p:cNvSpPr txBox="1"/>
          <p:nvPr/>
        </p:nvSpPr>
        <p:spPr>
          <a:xfrm>
            <a:off x="4888230" y="3215005"/>
            <a:ext cx="195516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已知密码求学号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88230" y="2124075"/>
            <a:ext cx="1774237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1772920"/>
            <a:ext cx="11885930" cy="259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4277995" y="2166620"/>
            <a:ext cx="396240" cy="1539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1485900" y="491490"/>
            <a:ext cx="246316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D814FE78-8DB1-48CA-B83A-9D48908A6EF9}"/>
              </a:ext>
            </a:extLst>
          </p:cNvPr>
          <p:cNvSpPr txBox="1"/>
          <p:nvPr/>
        </p:nvSpPr>
        <p:spPr>
          <a:xfrm>
            <a:off x="1485900" y="1261289"/>
            <a:ext cx="195516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已知学号求密码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A6FC89C3-5C8F-456C-8718-55EDFE4A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71971"/>
            <a:ext cx="6498272" cy="46945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23"/>
          <p:cNvSpPr txBox="1"/>
          <p:nvPr/>
        </p:nvSpPr>
        <p:spPr>
          <a:xfrm>
            <a:off x="1583055" y="491490"/>
            <a:ext cx="246316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</a:p>
        </p:txBody>
      </p:sp>
      <p:sp>
        <p:nvSpPr>
          <p:cNvPr id="71" name="TextBox 25">
            <a:extLst>
              <a:ext uri="{FF2B5EF4-FFF2-40B4-BE49-F238E27FC236}">
                <a16:creationId xmlns:a16="http://schemas.microsoft.com/office/drawing/2014/main" id="{2128BB1F-09B7-4A2B-B947-B05FAE4E47F1}"/>
              </a:ext>
            </a:extLst>
          </p:cNvPr>
          <p:cNvSpPr txBox="1"/>
          <p:nvPr/>
        </p:nvSpPr>
        <p:spPr>
          <a:xfrm>
            <a:off x="1583055" y="1128753"/>
            <a:ext cx="195516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已知密码求学号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16C43E7A-3AE9-4D59-AFF4-3446BE3D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55" y="1609693"/>
            <a:ext cx="5947900" cy="4630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71065"/>
            <a:ext cx="4236085" cy="1558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774825" y="2582545"/>
            <a:ext cx="2200910" cy="6559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第三部分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77093" y="2629676"/>
            <a:ext cx="316373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演示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1833245"/>
            <a:ext cx="11998325" cy="2628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4332605" y="2171065"/>
            <a:ext cx="401320" cy="1558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98040"/>
            <a:ext cx="4194175" cy="154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757045" y="2505075"/>
            <a:ext cx="2179320" cy="6559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第四部分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4902199" y="2717165"/>
            <a:ext cx="281249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暴力破解加密过的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zip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52003" y="2098040"/>
            <a:ext cx="177930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其他工作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1763395"/>
            <a:ext cx="11880850" cy="260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4290060" y="2098040"/>
            <a:ext cx="397510" cy="154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/>
          <p:nvPr/>
        </p:nvSpPr>
        <p:spPr>
          <a:xfrm>
            <a:off x="1630680" y="515938"/>
            <a:ext cx="146113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其他工作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4A4F96-AD5D-44E2-B041-08FF1A76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843087"/>
            <a:ext cx="6629400" cy="3724275"/>
          </a:xfrm>
          <a:prstGeom prst="rect">
            <a:avLst/>
          </a:prstGeom>
        </p:spPr>
      </p:pic>
      <p:sp>
        <p:nvSpPr>
          <p:cNvPr id="36" name="TextBox 23">
            <a:extLst>
              <a:ext uri="{FF2B5EF4-FFF2-40B4-BE49-F238E27FC236}">
                <a16:creationId xmlns:a16="http://schemas.microsoft.com/office/drawing/2014/main" id="{62D9D225-7F53-4264-9CD1-65DA200E217A}"/>
              </a:ext>
            </a:extLst>
          </p:cNvPr>
          <p:cNvSpPr txBox="1"/>
          <p:nvPr/>
        </p:nvSpPr>
        <p:spPr>
          <a:xfrm>
            <a:off x="1630680" y="1093742"/>
            <a:ext cx="281249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暴力破解加密过的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zip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EBDE77-FF6D-49AB-90AB-4CA2C7C52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8" y="2938463"/>
            <a:ext cx="5582702" cy="17668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98040"/>
            <a:ext cx="4194175" cy="154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757045" y="2505075"/>
            <a:ext cx="217932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第五部分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83455" y="2566631"/>
            <a:ext cx="344427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特色与创新点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1763395"/>
            <a:ext cx="11880850" cy="260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4290060" y="2098040"/>
            <a:ext cx="397510" cy="15436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182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/>
          <p:nvPr/>
        </p:nvSpPr>
        <p:spPr>
          <a:xfrm>
            <a:off x="1630680" y="515939"/>
            <a:ext cx="296037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特色与创新点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BB1A6F-B053-4EA1-B14A-C4986A83C03A}"/>
              </a:ext>
            </a:extLst>
          </p:cNvPr>
          <p:cNvSpPr txBox="1"/>
          <p:nvPr/>
        </p:nvSpPr>
        <p:spPr>
          <a:xfrm>
            <a:off x="1247775" y="1362075"/>
            <a:ext cx="9239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zh-CN" b="1" dirty="0"/>
              <a:t>特色</a:t>
            </a:r>
            <a:endParaRPr lang="zh-CN" altLang="zh-CN" dirty="0"/>
          </a:p>
          <a:p>
            <a:r>
              <a:rPr lang="zh-CN" altLang="zh-CN" dirty="0"/>
              <a:t>没有其他人做过相关方面的工作，含有独特的网站破解气息，虽然技术上来说不是特别难，但是也为同学们提个醒要记得改初始密码</a:t>
            </a:r>
          </a:p>
          <a:p>
            <a:pPr lvl="1"/>
            <a:endParaRPr lang="en-US" altLang="zh-CN" b="1" dirty="0"/>
          </a:p>
          <a:p>
            <a:pPr lvl="1"/>
            <a:r>
              <a:rPr lang="zh-CN" altLang="zh-CN" b="1" dirty="0"/>
              <a:t>创新点</a:t>
            </a:r>
            <a:endParaRPr lang="zh-CN" altLang="zh-CN" dirty="0"/>
          </a:p>
          <a:p>
            <a:r>
              <a:rPr lang="zh-CN" altLang="zh-CN" dirty="0"/>
              <a:t>运用爬虫相关的知识点，进行更加灵活的模拟登陆测试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17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502660" y="1645920"/>
            <a:ext cx="518668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>
                <a:solidFill>
                  <a:srgbClr val="0B2430"/>
                </a:solidFill>
                <a:latin typeface="迷你简习字" panose="020B0602010101010101" charset="-122"/>
                <a:ea typeface="迷你简习字" panose="020B0602010101010101" charset="-122"/>
              </a:rPr>
              <a:t>感谢聆听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2701"/>
          <a:stretch>
            <a:fillRect/>
          </a:stretch>
        </p:blipFill>
        <p:spPr>
          <a:xfrm flipH="1">
            <a:off x="-32385" y="3301365"/>
            <a:ext cx="4950460" cy="3606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8B915F-8F0C-46B4-B068-A70ABDC67FAF}"/>
              </a:ext>
            </a:extLst>
          </p:cNvPr>
          <p:cNvSpPr txBox="1"/>
          <p:nvPr/>
        </p:nvSpPr>
        <p:spPr>
          <a:xfrm>
            <a:off x="3698875" y="3657601"/>
            <a:ext cx="571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详情见网盘：</a:t>
            </a:r>
            <a:endParaRPr lang="zh-CN" altLang="zh-CN" dirty="0"/>
          </a:p>
          <a:p>
            <a:r>
              <a:rPr lang="zh-CN" altLang="zh-CN" dirty="0"/>
              <a:t>链接：</a:t>
            </a:r>
            <a:r>
              <a:rPr lang="en-US" altLang="zh-CN" dirty="0"/>
              <a:t>https://pan.baidu.com/s/12hUT3zt6AQgMpKbbYaZJ3Q </a:t>
            </a:r>
            <a:endParaRPr lang="zh-CN" altLang="zh-CN" dirty="0"/>
          </a:p>
          <a:p>
            <a:r>
              <a:rPr lang="zh-CN" altLang="zh-CN" dirty="0"/>
              <a:t>提取码：</a:t>
            </a:r>
            <a:r>
              <a:rPr lang="en-US" altLang="zh-CN" dirty="0"/>
              <a:t>ti2w 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8"/>
          <p:cNvSpPr txBox="1"/>
          <p:nvPr/>
        </p:nvSpPr>
        <p:spPr>
          <a:xfrm>
            <a:off x="883920" y="1891665"/>
            <a:ext cx="419290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15" name="文本框 11"/>
          <p:cNvSpPr txBox="1"/>
          <p:nvPr/>
        </p:nvSpPr>
        <p:spPr>
          <a:xfrm>
            <a:off x="3321685" y="1394460"/>
            <a:ext cx="121221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7" name="文本框 18"/>
          <p:cNvSpPr txBox="1"/>
          <p:nvPr/>
        </p:nvSpPr>
        <p:spPr>
          <a:xfrm>
            <a:off x="6012180" y="1579245"/>
            <a:ext cx="2929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研究思路与实施过程</a:t>
            </a: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403215" y="1489710"/>
            <a:ext cx="607695" cy="572072"/>
            <a:chOff x="3530409" y="2047768"/>
            <a:chExt cx="452678" cy="426090"/>
          </a:xfrm>
        </p:grpSpPr>
        <p:sp>
          <p:nvSpPr>
            <p:cNvPr id="16" name="文本框 16"/>
            <p:cNvSpPr txBox="1"/>
            <p:nvPr/>
          </p:nvSpPr>
          <p:spPr>
            <a:xfrm>
              <a:off x="3530409" y="2047768"/>
              <a:ext cx="367408" cy="35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414455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21"/>
          <p:cNvSpPr txBox="1"/>
          <p:nvPr/>
        </p:nvSpPr>
        <p:spPr>
          <a:xfrm>
            <a:off x="6022504" y="3148247"/>
            <a:ext cx="182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演示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5396835" y="3889534"/>
            <a:ext cx="649605" cy="558354"/>
            <a:chOff x="6086713" y="2057986"/>
            <a:chExt cx="484013" cy="415872"/>
          </a:xfrm>
        </p:grpSpPr>
        <p:sp>
          <p:nvSpPr>
            <p:cNvPr id="19" name="文本框 20"/>
            <p:cNvSpPr txBox="1"/>
            <p:nvPr/>
          </p:nvSpPr>
          <p:spPr>
            <a:xfrm>
              <a:off x="6086713" y="2057986"/>
              <a:ext cx="367408" cy="35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414455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5403215" y="2267585"/>
            <a:ext cx="607695" cy="572072"/>
            <a:chOff x="3530409" y="2627150"/>
            <a:chExt cx="452678" cy="426090"/>
          </a:xfrm>
        </p:grpSpPr>
        <p:sp>
          <p:nvSpPr>
            <p:cNvPr id="22" name="文本框 23"/>
            <p:cNvSpPr txBox="1"/>
            <p:nvPr/>
          </p:nvSpPr>
          <p:spPr>
            <a:xfrm>
              <a:off x="3530409" y="2627150"/>
              <a:ext cx="367408" cy="35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414455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7"/>
          <p:cNvSpPr txBox="1"/>
          <p:nvPr/>
        </p:nvSpPr>
        <p:spPr>
          <a:xfrm>
            <a:off x="6022503" y="3986223"/>
            <a:ext cx="182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其他工作</a:t>
            </a:r>
          </a:p>
        </p:txBody>
      </p:sp>
      <p:sp>
        <p:nvSpPr>
          <p:cNvPr id="29" name="文本框 30"/>
          <p:cNvSpPr txBox="1"/>
          <p:nvPr/>
        </p:nvSpPr>
        <p:spPr>
          <a:xfrm>
            <a:off x="6046440" y="2356684"/>
            <a:ext cx="148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代码编写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403215" y="3037840"/>
            <a:ext cx="607695" cy="572072"/>
            <a:chOff x="3530409" y="3200893"/>
            <a:chExt cx="452678" cy="426090"/>
          </a:xfrm>
        </p:grpSpPr>
        <p:sp>
          <p:nvSpPr>
            <p:cNvPr id="28" name="文本框 29"/>
            <p:cNvSpPr txBox="1"/>
            <p:nvPr/>
          </p:nvSpPr>
          <p:spPr>
            <a:xfrm>
              <a:off x="3530409" y="3200893"/>
              <a:ext cx="367408" cy="35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414455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/>
          <p:cNvCxnSpPr>
            <a:cxnSpLocks/>
          </p:cNvCxnSpPr>
          <p:nvPr/>
        </p:nvCxnSpPr>
        <p:spPr>
          <a:xfrm>
            <a:off x="5064760" y="1612900"/>
            <a:ext cx="72313" cy="36866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6F32AB7-FFB5-4A50-A21B-17F12C5828E8}"/>
              </a:ext>
            </a:extLst>
          </p:cNvPr>
          <p:cNvGrpSpPr/>
          <p:nvPr/>
        </p:nvGrpSpPr>
        <p:grpSpPr>
          <a:xfrm>
            <a:off x="5390863" y="4720401"/>
            <a:ext cx="649605" cy="558354"/>
            <a:chOff x="6086713" y="2057986"/>
            <a:chExt cx="484013" cy="415872"/>
          </a:xfrm>
        </p:grpSpPr>
        <p:sp>
          <p:nvSpPr>
            <p:cNvPr id="25" name="文本框 20">
              <a:extLst>
                <a:ext uri="{FF2B5EF4-FFF2-40B4-BE49-F238E27FC236}">
                  <a16:creationId xmlns:a16="http://schemas.microsoft.com/office/drawing/2014/main" id="{29254E97-349D-4FA7-AE0C-54F6EEB4C0A8}"/>
                </a:ext>
              </a:extLst>
            </p:cNvPr>
            <p:cNvSpPr txBox="1"/>
            <p:nvPr/>
          </p:nvSpPr>
          <p:spPr>
            <a:xfrm>
              <a:off x="6086713" y="2057986"/>
              <a:ext cx="367408" cy="34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414455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FEC5199-D4C3-40AB-B623-764C01F11C39}"/>
                </a:ext>
              </a:extLst>
            </p:cNvPr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27">
            <a:extLst>
              <a:ext uri="{FF2B5EF4-FFF2-40B4-BE49-F238E27FC236}">
                <a16:creationId xmlns:a16="http://schemas.microsoft.com/office/drawing/2014/main" id="{B77AD651-B066-4E5D-9D9E-53B2FF95B170}"/>
              </a:ext>
            </a:extLst>
          </p:cNvPr>
          <p:cNvSpPr txBox="1"/>
          <p:nvPr/>
        </p:nvSpPr>
        <p:spPr>
          <a:xfrm>
            <a:off x="6137760" y="4817091"/>
            <a:ext cx="225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特色与创新点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70760"/>
            <a:ext cx="4256405" cy="1566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783080" y="2683510"/>
            <a:ext cx="221170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前言</a:t>
            </a:r>
          </a:p>
        </p:txBody>
      </p:sp>
      <p:sp>
        <p:nvSpPr>
          <p:cNvPr id="6" name="TextBox 23"/>
          <p:cNvSpPr txBox="1"/>
          <p:nvPr/>
        </p:nvSpPr>
        <p:spPr>
          <a:xfrm>
            <a:off x="4974590" y="2855311"/>
            <a:ext cx="5936066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撞库是黑客通过收集互联网已泄露的用户和密码信息，生成对应的字典表，尝试批量登陆其他网站后，得到一系列可以登录的用户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74590" y="2293620"/>
            <a:ext cx="180563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撞库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1929765"/>
            <a:ext cx="12056745" cy="264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矩形 13"/>
          <p:cNvSpPr/>
          <p:nvPr/>
        </p:nvSpPr>
        <p:spPr>
          <a:xfrm>
            <a:off x="4354195" y="2270760"/>
            <a:ext cx="403225" cy="1566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397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70760"/>
            <a:ext cx="4256405" cy="1566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783080" y="2683510"/>
            <a:ext cx="2211705" cy="6565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第一部分</a:t>
            </a:r>
          </a:p>
        </p:txBody>
      </p:sp>
      <p:sp>
        <p:nvSpPr>
          <p:cNvPr id="6" name="TextBox 23"/>
          <p:cNvSpPr txBox="1"/>
          <p:nvPr/>
        </p:nvSpPr>
        <p:spPr>
          <a:xfrm>
            <a:off x="4974590" y="2898775"/>
            <a:ext cx="14827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模拟登陆</a:t>
            </a:r>
          </a:p>
        </p:txBody>
      </p:sp>
      <p:sp>
        <p:nvSpPr>
          <p:cNvPr id="7" name="TextBox 24"/>
          <p:cNvSpPr txBox="1"/>
          <p:nvPr/>
        </p:nvSpPr>
        <p:spPr>
          <a:xfrm>
            <a:off x="4974590" y="3330575"/>
            <a:ext cx="224345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登陆结果反馈</a:t>
            </a:r>
          </a:p>
        </p:txBody>
      </p:sp>
      <p:sp>
        <p:nvSpPr>
          <p:cNvPr id="8" name="TextBox 25"/>
          <p:cNvSpPr txBox="1"/>
          <p:nvPr/>
        </p:nvSpPr>
        <p:spPr>
          <a:xfrm>
            <a:off x="4974590" y="3792220"/>
            <a:ext cx="208315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爆出密码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账号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74589" y="2293620"/>
            <a:ext cx="404512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研究思路与实施过程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1929765"/>
            <a:ext cx="12056745" cy="264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矩形 13"/>
          <p:cNvSpPr/>
          <p:nvPr/>
        </p:nvSpPr>
        <p:spPr>
          <a:xfrm>
            <a:off x="4354195" y="2270760"/>
            <a:ext cx="403225" cy="1566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635635" y="375285"/>
            <a:ext cx="594360" cy="594360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887730" y="374015"/>
            <a:ext cx="594360" cy="594360"/>
          </a:xfrm>
          <a:prstGeom prst="triangl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887095" y="626110"/>
            <a:ext cx="342265" cy="34353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3"/>
          <p:cNvSpPr txBox="1"/>
          <p:nvPr/>
        </p:nvSpPr>
        <p:spPr>
          <a:xfrm>
            <a:off x="1583055" y="491490"/>
            <a:ext cx="377905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研究思路与实施过程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F136C5FD-D48C-4A30-AD9B-547588D72DB1}"/>
              </a:ext>
            </a:extLst>
          </p:cNvPr>
          <p:cNvSpPr txBox="1"/>
          <p:nvPr/>
        </p:nvSpPr>
        <p:spPr>
          <a:xfrm>
            <a:off x="1583055" y="1183988"/>
            <a:ext cx="642747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模拟登陆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http://113.55.4.18/login/index.php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5E381D-53F7-411B-9653-E3EAA4AE6BF5}"/>
              </a:ext>
            </a:extLst>
          </p:cNvPr>
          <p:cNvSpPr txBox="1"/>
          <p:nvPr/>
        </p:nvSpPr>
        <p:spPr>
          <a:xfrm>
            <a:off x="1538340" y="1782754"/>
            <a:ext cx="9472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我们看到网站没有设置验证码等，我们可以根据获取到的网页信息直接提交请求。</a:t>
            </a:r>
            <a:endParaRPr lang="en-US" altLang="zh-CN" dirty="0"/>
          </a:p>
          <a:p>
            <a:r>
              <a:rPr lang="zh-CN" altLang="en-US" dirty="0"/>
              <a:t>这里我们使用的是</a:t>
            </a:r>
            <a:r>
              <a:rPr lang="en-US" altLang="zh-CN" dirty="0"/>
              <a:t>Python</a:t>
            </a:r>
            <a:r>
              <a:rPr lang="zh-CN" altLang="en-US" dirty="0"/>
              <a:t>第三方库</a:t>
            </a:r>
            <a:r>
              <a:rPr lang="en-US" altLang="zh-CN" dirty="0"/>
              <a:t>requests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366CDBD-75D6-407C-B356-A2DD65E13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2" y="2382918"/>
            <a:ext cx="7457372" cy="4355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635635" y="375285"/>
            <a:ext cx="594360" cy="594360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887730" y="374015"/>
            <a:ext cx="594360" cy="594360"/>
          </a:xfrm>
          <a:prstGeom prst="triangl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887095" y="626110"/>
            <a:ext cx="342265" cy="34353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3"/>
          <p:cNvSpPr txBox="1"/>
          <p:nvPr/>
        </p:nvSpPr>
        <p:spPr>
          <a:xfrm>
            <a:off x="1583055" y="491490"/>
            <a:ext cx="377905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研究思路与实施过程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F136C5FD-D48C-4A30-AD9B-547588D72DB1}"/>
              </a:ext>
            </a:extLst>
          </p:cNvPr>
          <p:cNvSpPr txBox="1"/>
          <p:nvPr/>
        </p:nvSpPr>
        <p:spPr>
          <a:xfrm>
            <a:off x="1583055" y="1183987"/>
            <a:ext cx="14827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模拟登陆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82AF08-9D4C-4BF4-8705-E2D89762F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" y="1625417"/>
            <a:ext cx="6043612" cy="43731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B049BB-6245-4FBE-8758-B09A2B75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64" y="1625418"/>
            <a:ext cx="6291436" cy="43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2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1583055" y="491490"/>
            <a:ext cx="324639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研究思路与实施过程</a:t>
            </a:r>
          </a:p>
        </p:txBody>
      </p:sp>
      <p:sp>
        <p:nvSpPr>
          <p:cNvPr id="54" name="任意多边形 53"/>
          <p:cNvSpPr/>
          <p:nvPr/>
        </p:nvSpPr>
        <p:spPr>
          <a:xfrm>
            <a:off x="346710" y="5769610"/>
            <a:ext cx="11083290" cy="513715"/>
          </a:xfrm>
          <a:custGeom>
            <a:avLst/>
            <a:gdLst>
              <a:gd name="connsiteX0" fmla="*/ 4721632 w 9443264"/>
              <a:gd name="connsiteY0" fmla="*/ 0 h 409185"/>
              <a:gd name="connsiteX1" fmla="*/ 9331443 w 9443264"/>
              <a:gd name="connsiteY1" fmla="*/ 387313 h 409185"/>
              <a:gd name="connsiteX2" fmla="*/ 9443264 w 9443264"/>
              <a:gd name="connsiteY2" fmla="*/ 409185 h 409185"/>
              <a:gd name="connsiteX3" fmla="*/ 0 w 9443264"/>
              <a:gd name="connsiteY3" fmla="*/ 409185 h 409185"/>
              <a:gd name="connsiteX4" fmla="*/ 111821 w 9443264"/>
              <a:gd name="connsiteY4" fmla="*/ 387313 h 409185"/>
              <a:gd name="connsiteX5" fmla="*/ 4721632 w 9443264"/>
              <a:gd name="connsiteY5" fmla="*/ 0 h 40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43264" h="409185">
                <a:moveTo>
                  <a:pt x="4721632" y="0"/>
                </a:moveTo>
                <a:cubicBezTo>
                  <a:pt x="6429210" y="0"/>
                  <a:pt x="8015546" y="142783"/>
                  <a:pt x="9331443" y="387313"/>
                </a:cubicBezTo>
                <a:lnTo>
                  <a:pt x="9443264" y="409185"/>
                </a:lnTo>
                <a:lnTo>
                  <a:pt x="0" y="409185"/>
                </a:lnTo>
                <a:lnTo>
                  <a:pt x="111821" y="387313"/>
                </a:lnTo>
                <a:cubicBezTo>
                  <a:pt x="1427719" y="142783"/>
                  <a:pt x="3014054" y="0"/>
                  <a:pt x="4721632" y="0"/>
                </a:cubicBezTo>
                <a:close/>
              </a:path>
            </a:pathLst>
          </a:custGeom>
          <a:gradFill>
            <a:gsLst>
              <a:gs pos="62000">
                <a:srgbClr val="F0F0F0"/>
              </a:gs>
              <a:gs pos="0">
                <a:srgbClr val="E2E2E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D3C93390-4CC2-407D-BCFE-E979899EF397}"/>
              </a:ext>
            </a:extLst>
          </p:cNvPr>
          <p:cNvSpPr txBox="1"/>
          <p:nvPr/>
        </p:nvSpPr>
        <p:spPr>
          <a:xfrm>
            <a:off x="1432135" y="1065087"/>
            <a:ext cx="224345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登陆结果反馈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C811CD-75FD-44E8-BFFA-2AF9417D94AB}"/>
              </a:ext>
            </a:extLst>
          </p:cNvPr>
          <p:cNvSpPr txBox="1"/>
          <p:nvPr/>
        </p:nvSpPr>
        <p:spPr>
          <a:xfrm>
            <a:off x="1367162" y="1546351"/>
            <a:ext cx="621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根据成功登陆的人有“我的主页”这一项入手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035377-9808-4E5C-A6F2-3B63CD803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" y="2050698"/>
            <a:ext cx="12068467" cy="36487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3"/>
          <p:cNvSpPr txBox="1"/>
          <p:nvPr/>
        </p:nvSpPr>
        <p:spPr>
          <a:xfrm>
            <a:off x="1583055" y="491490"/>
            <a:ext cx="3068844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研究思路与实施过程</a:t>
            </a:r>
          </a:p>
        </p:txBody>
      </p:sp>
      <p:sp>
        <p:nvSpPr>
          <p:cNvPr id="119" name="TextBox 25">
            <a:extLst>
              <a:ext uri="{FF2B5EF4-FFF2-40B4-BE49-F238E27FC236}">
                <a16:creationId xmlns:a16="http://schemas.microsoft.com/office/drawing/2014/main" id="{4BE8F9BB-25B5-4095-9073-2F85FF3A0170}"/>
              </a:ext>
            </a:extLst>
          </p:cNvPr>
          <p:cNvSpPr txBox="1"/>
          <p:nvPr/>
        </p:nvSpPr>
        <p:spPr>
          <a:xfrm>
            <a:off x="1325770" y="1134654"/>
            <a:ext cx="208315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爆出密码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1D0F69F5-9084-4431-BA6B-957FF6B7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70" y="1864621"/>
            <a:ext cx="5991225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3"/>
          <p:cNvSpPr txBox="1"/>
          <p:nvPr/>
        </p:nvSpPr>
        <p:spPr>
          <a:xfrm>
            <a:off x="1583055" y="491490"/>
            <a:ext cx="3068844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研究思路与实施过程</a:t>
            </a:r>
          </a:p>
        </p:txBody>
      </p:sp>
      <p:sp>
        <p:nvSpPr>
          <p:cNvPr id="119" name="TextBox 25">
            <a:extLst>
              <a:ext uri="{FF2B5EF4-FFF2-40B4-BE49-F238E27FC236}">
                <a16:creationId xmlns:a16="http://schemas.microsoft.com/office/drawing/2014/main" id="{4BE8F9BB-25B5-4095-9073-2F85FF3A0170}"/>
              </a:ext>
            </a:extLst>
          </p:cNvPr>
          <p:cNvSpPr txBox="1"/>
          <p:nvPr/>
        </p:nvSpPr>
        <p:spPr>
          <a:xfrm>
            <a:off x="1325769" y="1134654"/>
            <a:ext cx="270330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给定密码爆出账号</a:t>
            </a: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182B9353-AB9A-4697-AC82-284CE442A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61" y="1720676"/>
            <a:ext cx="64674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7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331</Words>
  <Application>Microsoft Office PowerPoint</Application>
  <PresentationFormat>宽屏</PresentationFormat>
  <Paragraphs>66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迷你简习字</vt:lpstr>
      <vt:lpstr>Arial</vt:lpstr>
      <vt:lpstr>Calibri</vt:lpstr>
      <vt:lpstr>微软雅黑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sq543</dc:creator>
  <cp:lastModifiedBy>Hacker Dream</cp:lastModifiedBy>
  <cp:revision>23</cp:revision>
  <dcterms:created xsi:type="dcterms:W3CDTF">2017-04-29T09:19:00Z</dcterms:created>
  <dcterms:modified xsi:type="dcterms:W3CDTF">2018-12-18T11:09:10Z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